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6858000" cy="990346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/>
        </p:nvGrpSpPr>
        <p:grpSpPr>
          <a:xfrm>
            <a:off x="0" y="-4445"/>
            <a:ext cx="6858000" cy="9907905"/>
            <a:chOff x="0" y="-7"/>
            <a:chExt cx="10800" cy="15603"/>
          </a:xfrm>
        </p:grpSpPr>
        <p:pic>
          <p:nvPicPr>
            <p:cNvPr id="12" name="图片 11" descr="0f2d8d201d9ac95f0590ab1b6aaf39a"/>
            <p:cNvPicPr>
              <a:picLocks noChangeAspect="1"/>
            </p:cNvPicPr>
            <p:nvPr/>
          </p:nvPicPr>
          <p:blipFill>
            <a:blip r:embed="rId2">
              <a:lum bright="6000"/>
            </a:blip>
            <a:srcRect t="91593"/>
            <a:stretch>
              <a:fillRect/>
            </a:stretch>
          </p:blipFill>
          <p:spPr>
            <a:xfrm>
              <a:off x="0" y="14386"/>
              <a:ext cx="10800" cy="1210"/>
            </a:xfrm>
            <a:prstGeom prst="rect">
              <a:avLst/>
            </a:prstGeom>
          </p:spPr>
        </p:pic>
        <p:pic>
          <p:nvPicPr>
            <p:cNvPr id="11" name="图片 10" descr="0f2d8d201d9ac95f0590ab1b6aaf39a"/>
            <p:cNvPicPr>
              <a:picLocks noChangeAspect="1"/>
            </p:cNvPicPr>
            <p:nvPr/>
          </p:nvPicPr>
          <p:blipFill>
            <a:blip r:embed="rId2">
              <a:lum bright="6000"/>
            </a:blip>
            <a:stretch>
              <a:fillRect/>
            </a:stretch>
          </p:blipFill>
          <p:spPr>
            <a:xfrm>
              <a:off x="0" y="-7"/>
              <a:ext cx="10800" cy="14393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0" y="-4445"/>
            <a:ext cx="6858000" cy="9907270"/>
            <a:chOff x="0" y="-7"/>
            <a:chExt cx="10800" cy="15602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0" y="-7"/>
              <a:ext cx="10800" cy="15603"/>
              <a:chOff x="0" y="-7"/>
              <a:chExt cx="10800" cy="15603"/>
            </a:xfrm>
          </p:grpSpPr>
          <p:pic>
            <p:nvPicPr>
              <p:cNvPr id="12" name="图片 11" descr="0f2d8d201d9ac95f0590ab1b6aaf39a"/>
              <p:cNvPicPr>
                <a:picLocks noChangeAspect="1"/>
              </p:cNvPicPr>
              <p:nvPr/>
            </p:nvPicPr>
            <p:blipFill>
              <a:blip r:embed="rId2">
                <a:lum bright="70000" contrast="-70000"/>
              </a:blip>
              <a:srcRect t="91593"/>
              <a:stretch>
                <a:fillRect/>
              </a:stretch>
            </p:blipFill>
            <p:spPr>
              <a:xfrm>
                <a:off x="0" y="14386"/>
                <a:ext cx="10800" cy="1210"/>
              </a:xfrm>
              <a:prstGeom prst="rect">
                <a:avLst/>
              </a:prstGeom>
            </p:spPr>
          </p:pic>
          <p:pic>
            <p:nvPicPr>
              <p:cNvPr id="11" name="图片 10" descr="0f2d8d201d9ac95f0590ab1b6aaf39a"/>
              <p:cNvPicPr>
                <a:picLocks noChangeAspect="1"/>
              </p:cNvPicPr>
              <p:nvPr/>
            </p:nvPicPr>
            <p:blipFill>
              <a:blip r:embed="rId2">
                <a:lum bright="70000" contrast="-70000"/>
              </a:blip>
              <a:stretch>
                <a:fillRect/>
              </a:stretch>
            </p:blipFill>
            <p:spPr>
              <a:xfrm>
                <a:off x="0" y="-7"/>
                <a:ext cx="10800" cy="14393"/>
              </a:xfrm>
              <a:prstGeom prst="rect">
                <a:avLst/>
              </a:prstGeom>
            </p:spPr>
          </p:pic>
        </p:grpSp>
        <p:pic>
          <p:nvPicPr>
            <p:cNvPr id="8" name="图片 7" descr="新校徽-彩色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48" y="583"/>
              <a:ext cx="4296" cy="81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0" y="-4445"/>
            <a:ext cx="6858000" cy="9907270"/>
            <a:chOff x="0" y="-7"/>
            <a:chExt cx="10800" cy="15602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0" y="-7"/>
              <a:ext cx="10800" cy="15603"/>
              <a:chOff x="0" y="-7"/>
              <a:chExt cx="10800" cy="15603"/>
            </a:xfrm>
          </p:grpSpPr>
          <p:pic>
            <p:nvPicPr>
              <p:cNvPr id="12" name="图片 11" descr="0f2d8d201d9ac95f0590ab1b6aaf39a"/>
              <p:cNvPicPr>
                <a:picLocks noChangeAspect="1"/>
              </p:cNvPicPr>
              <p:nvPr/>
            </p:nvPicPr>
            <p:blipFill>
              <a:blip r:embed="rId2">
                <a:lum bright="70000" contrast="-70000"/>
              </a:blip>
              <a:srcRect t="91593"/>
              <a:stretch>
                <a:fillRect/>
              </a:stretch>
            </p:blipFill>
            <p:spPr>
              <a:xfrm>
                <a:off x="0" y="14386"/>
                <a:ext cx="10800" cy="1210"/>
              </a:xfrm>
              <a:prstGeom prst="rect">
                <a:avLst/>
              </a:prstGeom>
            </p:spPr>
          </p:pic>
          <p:pic>
            <p:nvPicPr>
              <p:cNvPr id="11" name="图片 10" descr="0f2d8d201d9ac95f0590ab1b6aaf39a"/>
              <p:cNvPicPr>
                <a:picLocks noChangeAspect="1"/>
              </p:cNvPicPr>
              <p:nvPr/>
            </p:nvPicPr>
            <p:blipFill>
              <a:blip r:embed="rId2">
                <a:lum bright="70000" contrast="-70000"/>
              </a:blip>
              <a:stretch>
                <a:fillRect/>
              </a:stretch>
            </p:blipFill>
            <p:spPr>
              <a:xfrm>
                <a:off x="0" y="-7"/>
                <a:ext cx="10800" cy="14393"/>
              </a:xfrm>
              <a:prstGeom prst="rect">
                <a:avLst/>
              </a:prstGeom>
            </p:spPr>
          </p:pic>
        </p:grpSp>
        <p:pic>
          <p:nvPicPr>
            <p:cNvPr id="8" name="图片 7" descr="新校徽-彩色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48" y="583"/>
              <a:ext cx="4296" cy="81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矩形 13"/>
          <p:cNvSpPr/>
          <p:nvPr/>
        </p:nvSpPr>
        <p:spPr>
          <a:xfrm>
            <a:off x="859790" y="4625340"/>
            <a:ext cx="5138420" cy="17437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noAutofit/>
          </a:bodyPr>
          <a:p>
            <a:pPr algn="ctr">
              <a:lnSpc>
                <a:spcPct val="130000"/>
              </a:lnSpc>
            </a:pPr>
            <a:r>
              <a:rPr lang="zh-CN" altLang="en-US" sz="4000" spc="50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  <a:uFillTx/>
              </a:rPr>
              <a:t>高层次人才引聘</a:t>
            </a:r>
            <a:endParaRPr lang="zh-CN" altLang="en-US" sz="4000" spc="50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  <a:uFillTx/>
            </a:endParaRPr>
          </a:p>
          <a:p>
            <a:pPr algn="ctr">
              <a:lnSpc>
                <a:spcPct val="130000"/>
              </a:lnSpc>
            </a:pPr>
            <a:r>
              <a:rPr lang="zh-CN" altLang="en-US" sz="4000" spc="50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  <a:uFillTx/>
              </a:rPr>
              <a:t>支撑材料</a:t>
            </a:r>
            <a:endParaRPr lang="zh-CN" altLang="en-US" sz="4000" spc="50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  <a:uFillTx/>
            </a:endParaRPr>
          </a:p>
        </p:txBody>
      </p:sp>
      <p:graphicFrame>
        <p:nvGraphicFramePr>
          <p:cNvPr id="15" name="表格 14"/>
          <p:cNvGraphicFramePr/>
          <p:nvPr>
            <p:custDataLst>
              <p:tags r:id="rId1"/>
            </p:custDataLst>
          </p:nvPr>
        </p:nvGraphicFramePr>
        <p:xfrm>
          <a:off x="1502093" y="6807835"/>
          <a:ext cx="3853815" cy="2327275"/>
        </p:xfrm>
        <a:graphic>
          <a:graphicData uri="http://schemas.openxmlformats.org/drawingml/2006/table">
            <a:tbl>
              <a:tblPr/>
              <a:tblGrid>
                <a:gridCol w="1672590"/>
                <a:gridCol w="2181225"/>
              </a:tblGrid>
              <a:tr h="465455">
                <a:tc>
                  <a:txBody>
                    <a:bodyPr/>
                    <a:p>
                      <a:pPr marL="0" indent="0" algn="dist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姓</a:t>
                      </a:r>
                      <a:r>
                        <a:rPr lang="zh-CN" alt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    </a:t>
                      </a: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名：</a:t>
                      </a:r>
                      <a:endParaRPr lang="zh-CN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姓名</a:t>
                      </a:r>
                      <a:endParaRPr lang="zh-CN" altLang="en-US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65455">
                <a:tc>
                  <a:txBody>
                    <a:bodyPr/>
                    <a:p>
                      <a:pPr marL="0" indent="0" algn="dist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毕业院校：</a:t>
                      </a:r>
                      <a:endParaRPr lang="zh-CN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大学</a:t>
                      </a:r>
                      <a:endParaRPr lang="zh-CN" altLang="en-US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65455">
                <a:tc>
                  <a:txBody>
                    <a:bodyPr/>
                    <a:p>
                      <a:pPr marL="0" indent="0" algn="dist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学科及专业方向：</a:t>
                      </a:r>
                      <a:endParaRPr lang="zh-CN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学</a:t>
                      </a:r>
                      <a:r>
                        <a:rPr lang="zh-CN" alt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   </a:t>
                      </a:r>
                      <a:endParaRPr lang="zh-CN" altLang="en-US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65455">
                <a:tc>
                  <a:txBody>
                    <a:bodyPr/>
                    <a:p>
                      <a:pPr marL="0" indent="0" algn="dist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类</a:t>
                      </a:r>
                      <a:r>
                        <a:rPr lang="en-US" alt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    </a:t>
                      </a: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别：</a:t>
                      </a:r>
                      <a:endParaRPr lang="zh-CN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专职</a:t>
                      </a:r>
                      <a:endParaRPr lang="zh-CN" altLang="en-US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65455">
                <a:tc>
                  <a:txBody>
                    <a:bodyPr/>
                    <a:p>
                      <a:pPr marL="0" indent="0" algn="dist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填表时间：</a:t>
                      </a:r>
                      <a:endParaRPr lang="zh-CN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 fontAlgn="bas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  2025</a:t>
                      </a:r>
                      <a:r>
                        <a:rPr lang="zh-CN" alt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年</a:t>
                      </a:r>
                      <a:r>
                        <a:rPr lang="en-US" alt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0</a:t>
                      </a: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月</a:t>
                      </a:r>
                      <a:r>
                        <a:rPr lang="en-US" alt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00</a:t>
                      </a:r>
                      <a:r>
                        <a:rPr lang="zh-CN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日</a:t>
                      </a:r>
                      <a:endParaRPr lang="zh-CN" altLang="en-US" sz="16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235" y="1520825"/>
            <a:ext cx="5384165" cy="6515735"/>
          </a:xfrm>
        </p:spPr>
        <p:txBody>
          <a:bodyPr>
            <a:normAutofit fontScale="90000"/>
          </a:bodyPr>
          <a:p>
            <a:pPr>
              <a:lnSpc>
                <a:spcPct val="250000"/>
              </a:lnSpc>
            </a:pPr>
            <a:r>
              <a:rPr lang="zh-CN" altLang="en-US" sz="24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相关说明：</a:t>
            </a:r>
            <a:br>
              <a:rPr lang="zh-CN" altLang="en-US" sz="24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可根据本人情况对非必填项目内容进行增减；</a:t>
            </a:r>
            <a:b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所提供材料需确保真实性；</a:t>
            </a:r>
            <a:b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3.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外文材料，请附相关水平说明或备注；</a:t>
            </a:r>
            <a:b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职称材料较多的项目，请增加目录；</a:t>
            </a:r>
            <a:b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5.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未尽说明，请向学院经办咨询；</a:t>
            </a:r>
            <a:b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6.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特殊事项，可联系学校高层次人才办公室。</a:t>
            </a:r>
            <a:b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联系人：赵老师、孙老师</a:t>
            </a:r>
            <a:b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</a:b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zh-CN" altLang="en-US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联系电话：</a:t>
            </a:r>
            <a:r>
              <a:rPr lang="en-US" altLang="zh-CN" sz="2000" b="1">
                <a:ln w="15875"/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029-33814530</a:t>
            </a:r>
            <a:endParaRPr lang="en-US" altLang="zh-CN" sz="2000" b="1">
              <a:ln w="15875"/>
              <a:solidFill>
                <a:srgbClr val="00206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303020"/>
            <a:ext cx="4893945" cy="741045"/>
          </a:xfrm>
        </p:spPr>
        <p:txBody>
          <a:bodyPr/>
          <a:p>
            <a:pPr>
              <a:lnSpc>
                <a:spcPct val="100000"/>
              </a:lnSpc>
            </a:pP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一、身份证扫描件（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必填）</a:t>
            </a:r>
            <a:endParaRPr lang="zh-CN" altLang="en-US" sz="2000" b="1">
              <a:ln w="15875"/>
              <a:solidFill>
                <a:srgbClr val="0070C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303020"/>
            <a:ext cx="5708650" cy="741045"/>
          </a:xfrm>
        </p:spPr>
        <p:txBody>
          <a:bodyPr>
            <a:noAutofit/>
          </a:bodyPr>
          <a:p>
            <a:pPr>
              <a:lnSpc>
                <a:spcPct val="150000"/>
              </a:lnSpc>
            </a:pP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二、学历及学位证书、学信网学历学位认证报告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（必填）</a:t>
            </a:r>
            <a:endParaRPr lang="zh-CN" altLang="en-US" sz="2000" b="1">
              <a:ln w="15875"/>
              <a:solidFill>
                <a:srgbClr val="0070C0"/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303020"/>
            <a:ext cx="5709920" cy="741045"/>
          </a:xfr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三、专业技术资格证书、职</a:t>
            </a:r>
            <a:r>
              <a:rPr lang="en-US" altLang="zh-CN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执</a:t>
            </a:r>
            <a:r>
              <a:rPr lang="en-US" altLang="zh-CN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)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业资格证书</a:t>
            </a:r>
            <a:endParaRPr lang="zh-CN" altLang="en-US" sz="2000" b="1">
              <a:ln w="15875"/>
              <a:solidFill>
                <a:srgbClr val="0070C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303020"/>
            <a:ext cx="5709920" cy="741045"/>
          </a:xfr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四、学术论文、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理论文章</a:t>
            </a:r>
            <a:endParaRPr lang="zh-CN" altLang="en-US" sz="2000" b="1">
              <a:ln w="15875"/>
              <a:solidFill>
                <a:srgbClr val="0070C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303020"/>
            <a:ext cx="5709920" cy="741045"/>
          </a:xfr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五、科研项目、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成果获奖</a:t>
            </a:r>
            <a:endParaRPr lang="zh-CN" altLang="en-US" sz="2000" b="1">
              <a:ln w="15875"/>
              <a:solidFill>
                <a:srgbClr val="0070C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303020"/>
            <a:ext cx="5709920" cy="741045"/>
          </a:xfr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六、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个人荣誉</a:t>
            </a:r>
            <a:endParaRPr lang="zh-CN" altLang="en-US" sz="2000" b="1">
              <a:ln w="15875"/>
              <a:solidFill>
                <a:srgbClr val="0070C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303020"/>
            <a:ext cx="5709920" cy="741045"/>
          </a:xfr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七、其他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材料（党员证明、工作履历证明等</a:t>
            </a:r>
            <a:r>
              <a:rPr lang="zh-CN" altLang="en-US" sz="2000" b="1">
                <a:ln w="15875"/>
                <a:solidFill>
                  <a:srgbClr val="0070C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 sz="2000" b="1">
              <a:ln w="15875"/>
              <a:solidFill>
                <a:srgbClr val="0070C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303*183"/>
  <p:tag name="TABLE_ENDDRAG_RECT" val="118*510*303*183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WPS 演示</Application>
  <PresentationFormat>宽屏</PresentationFormat>
  <Paragraphs>39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Arial Unicode MS</vt:lpstr>
      <vt:lpstr>Calibri</vt:lpstr>
      <vt:lpstr>微软雅黑</vt:lpstr>
      <vt:lpstr>Wingdings</vt:lpstr>
      <vt:lpstr>汉仪超粗宋简</vt:lpstr>
      <vt:lpstr>方正卡通简体</vt:lpstr>
      <vt:lpstr>WPS</vt:lpstr>
      <vt:lpstr>PowerPoint 演示文稿</vt:lpstr>
      <vt:lpstr>一、身份证扫描件</vt:lpstr>
      <vt:lpstr>PowerPoint 演示文稿</vt:lpstr>
      <vt:lpstr>一、身份证扫描件</vt:lpstr>
      <vt:lpstr>一、身份证扫描件</vt:lpstr>
      <vt:lpstr>三、专业技术资格证书、职(执)业资格证书</vt:lpstr>
      <vt:lpstr>三、专业技术资格证书、职(执)业资格证书</vt:lpstr>
      <vt:lpstr>三、专业技术资格证书、职(执)业资格证书</vt:lpstr>
      <vt:lpstr>六、个人荣誉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人力资源处收发文</cp:lastModifiedBy>
  <cp:revision>25</cp:revision>
  <dcterms:created xsi:type="dcterms:W3CDTF">2023-08-09T12:44:00Z</dcterms:created>
  <dcterms:modified xsi:type="dcterms:W3CDTF">2025-04-01T03:23:16Z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2052-12.1.0.19770</vt:lpwstr>
  </property>
</Properties>
</file>